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7" r:id="rId3"/>
    <p:sldId id="343" r:id="rId4"/>
    <p:sldId id="344" r:id="rId5"/>
    <p:sldId id="424" r:id="rId6"/>
    <p:sldId id="296" r:id="rId7"/>
    <p:sldId id="297" r:id="rId8"/>
    <p:sldId id="398" r:id="rId9"/>
    <p:sldId id="412" r:id="rId10"/>
    <p:sldId id="309" r:id="rId11"/>
    <p:sldId id="413" r:id="rId12"/>
    <p:sldId id="414" r:id="rId13"/>
    <p:sldId id="415" r:id="rId14"/>
    <p:sldId id="416" r:id="rId15"/>
    <p:sldId id="417" r:id="rId16"/>
    <p:sldId id="420" r:id="rId17"/>
    <p:sldId id="421" r:id="rId18"/>
    <p:sldId id="422" r:id="rId19"/>
    <p:sldId id="435" r:id="rId20"/>
    <p:sldId id="423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287" r:id="rId32"/>
    <p:sldId id="419" r:id="rId33"/>
  </p:sldIdLst>
  <p:sldSz cx="12192000" cy="6858000"/>
  <p:notesSz cx="6858000" cy="9144000"/>
  <p:defaultTextStyle>
    <a:defPPr>
      <a:defRPr lang="ru-RU"/>
    </a:defPPr>
    <a:lvl1pPr marL="0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05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75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43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12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80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48" algn="l" defTabSz="9143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E60000"/>
    <a:srgbClr val="CC3300"/>
    <a:srgbClr val="F5F5F5"/>
    <a:srgbClr val="0066FF"/>
    <a:srgbClr val="FF3300"/>
    <a:srgbClr val="FF0000"/>
    <a:srgbClr val="7F2935"/>
    <a:srgbClr val="975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4625" autoAdjust="0"/>
  </p:normalViewPr>
  <p:slideViewPr>
    <p:cSldViewPr snapToGrid="0">
      <p:cViewPr varScale="1">
        <p:scale>
          <a:sx n="108" d="100"/>
          <a:sy n="108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D42BEC-DD2E-4992-A5FE-43F64D0CA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Аутсорсинг, которому доверяют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2F69D3-291B-4B88-81ED-5A62791974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8F57-6A78-454B-8B2A-A4CAB8898E4E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4CA32-4147-4BAF-9F4D-FF880CBEFF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C4CA7C-B61F-48C9-9574-89500FA8D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1F5C-708D-452F-80C1-DA634952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8797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Аутсорсинг, которому доверяют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8E3F-640F-48AB-B239-19B25A24880E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3A44-0F66-447B-B963-51E43B437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972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5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5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3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2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0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8" algn="l" defTabSz="9143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7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62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5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5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2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4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1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6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1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8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6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5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7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00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05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18F5BA54-0BCB-4BF6-B414-D2C946D3938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</p:spTree>
    <p:extLst>
      <p:ext uri="{BB962C8B-B14F-4D97-AF65-F5344CB8AC3E}">
        <p14:creationId xmlns:p14="http://schemas.microsoft.com/office/powerpoint/2010/main" val="309859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18F5BA54-0BCB-4BF6-B414-D2C946D3938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</p:spTree>
    <p:extLst>
      <p:ext uri="{BB962C8B-B14F-4D97-AF65-F5344CB8AC3E}">
        <p14:creationId xmlns:p14="http://schemas.microsoft.com/office/powerpoint/2010/main" val="4764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6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7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4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9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8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Аутсорсинг, которому доверяют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7" y="1124543"/>
            <a:ext cx="9144001" cy="2387603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7" y="3602040"/>
            <a:ext cx="9144001" cy="165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68" indent="0" algn="ctr">
              <a:buNone/>
              <a:defRPr sz="2700"/>
            </a:lvl2pPr>
            <a:lvl3pPr marL="914337" indent="0" algn="ctr">
              <a:buNone/>
              <a:defRPr sz="2500"/>
            </a:lvl3pPr>
            <a:lvl4pPr marL="1371505" indent="0" algn="ctr">
              <a:buNone/>
              <a:defRPr sz="2100"/>
            </a:lvl4pPr>
            <a:lvl5pPr marL="1828675" indent="0" algn="ctr">
              <a:buNone/>
              <a:defRPr sz="2100"/>
            </a:lvl5pPr>
            <a:lvl6pPr marL="2285843" indent="0" algn="ctr">
              <a:buNone/>
              <a:defRPr sz="2100"/>
            </a:lvl6pPr>
            <a:lvl7pPr marL="2743012" indent="0" algn="ctr">
              <a:buNone/>
              <a:defRPr sz="2100"/>
            </a:lvl7pPr>
            <a:lvl8pPr marL="3200180" indent="0" algn="ctr">
              <a:buNone/>
              <a:defRPr sz="2100"/>
            </a:lvl8pPr>
            <a:lvl9pPr marL="3657348" indent="0" algn="ctr">
              <a:buNone/>
              <a:defRPr sz="2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1F33-DD68-4013-9D59-BCE181069129}" type="datetime1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1828812"/>
            <a:ext cx="10515600" cy="43513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1F4-F2D7-4696-A754-DFC34F752F92}" type="datetime1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0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0"/>
            <a:ext cx="2628900" cy="58118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8"/>
            <a:ext cx="7734300" cy="58118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0B84-A884-4EE9-829D-CED115F435B7}" type="datetime1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3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D4A17-1895-450A-8FA7-A92103AF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493C97-E984-4077-9CF2-FC3E8788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D6E-CCE5-473B-9FC4-5EC10F779544}" type="datetime1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4F7F27-5847-41F3-8B30-CD7B5563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1E4FB8-C99B-4A79-AC4E-0C093A9A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9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1828812"/>
            <a:ext cx="10515600" cy="4351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BB7C-70CB-4993-9F8A-7E883D3BB60E}" type="datetime1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12434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52654"/>
            <a:ext cx="10515600" cy="1500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30D4-4CE9-4866-B142-21B76CC44B52}" type="datetime1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5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6ECE-EE81-4EAA-AC52-3F8BCE354A47}" type="datetime1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0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31" y="1828812"/>
            <a:ext cx="5181600" cy="4351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8812"/>
            <a:ext cx="5181600" cy="4351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82AA-1A15-4B6E-919D-2A656453F8F3}" type="datetime1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5D44-4E99-4795-8E24-751CE3DE9CD1}" type="datetime1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2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354-FD3D-4FEC-A8A4-351B88220BC5}" type="datetime1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3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2" y="457208"/>
            <a:ext cx="3931920" cy="1600200"/>
          </a:xfrm>
        </p:spPr>
        <p:txBody>
          <a:bodyPr anchor="b">
            <a:normAutofit/>
          </a:bodyPr>
          <a:lstStyle>
            <a:lvl1pPr>
              <a:defRPr sz="3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14" y="990600"/>
            <a:ext cx="6172201" cy="4876800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2" y="2057408"/>
            <a:ext cx="393192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57168" indent="0">
              <a:buNone/>
              <a:defRPr sz="1200"/>
            </a:lvl2pPr>
            <a:lvl3pPr marL="914337" indent="0">
              <a:buNone/>
              <a:defRPr sz="1000"/>
            </a:lvl3pPr>
            <a:lvl4pPr marL="1371505" indent="0">
              <a:buNone/>
              <a:defRPr sz="800"/>
            </a:lvl4pPr>
            <a:lvl5pPr marL="1828675" indent="0">
              <a:buNone/>
              <a:defRPr sz="800"/>
            </a:lvl5pPr>
            <a:lvl6pPr marL="2285843" indent="0">
              <a:buNone/>
              <a:defRPr sz="800"/>
            </a:lvl6pPr>
            <a:lvl7pPr marL="2743012" indent="0">
              <a:buNone/>
              <a:defRPr sz="800"/>
            </a:lvl7pPr>
            <a:lvl8pPr marL="3200180" indent="0">
              <a:buNone/>
              <a:defRPr sz="800"/>
            </a:lvl8pPr>
            <a:lvl9pPr marL="365734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82E5-4C14-43F0-A4B9-F8C25709462C}" type="datetime1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6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2" y="457200"/>
            <a:ext cx="3931920" cy="1600200"/>
          </a:xfrm>
        </p:spPr>
        <p:txBody>
          <a:bodyPr anchor="b">
            <a:normAutofit/>
          </a:bodyPr>
          <a:lstStyle>
            <a:lvl1pPr>
              <a:defRPr sz="3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14" y="990600"/>
            <a:ext cx="6172201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7168" indent="0">
              <a:buNone/>
              <a:defRPr sz="2700"/>
            </a:lvl2pPr>
            <a:lvl3pPr marL="914337" indent="0">
              <a:buNone/>
              <a:defRPr sz="2500"/>
            </a:lvl3pPr>
            <a:lvl4pPr marL="1371505" indent="0">
              <a:buNone/>
              <a:defRPr sz="2100"/>
            </a:lvl4pPr>
            <a:lvl5pPr marL="1828675" indent="0">
              <a:buNone/>
              <a:defRPr sz="2100"/>
            </a:lvl5pPr>
            <a:lvl6pPr marL="2285843" indent="0">
              <a:buNone/>
              <a:defRPr sz="2100"/>
            </a:lvl6pPr>
            <a:lvl7pPr marL="2743012" indent="0">
              <a:buNone/>
              <a:defRPr sz="2100"/>
            </a:lvl7pPr>
            <a:lvl8pPr marL="3200180" indent="0">
              <a:buNone/>
              <a:defRPr sz="2100"/>
            </a:lvl8pPr>
            <a:lvl9pPr marL="3657348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2" y="2057400"/>
            <a:ext cx="393192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57168" indent="0">
              <a:buNone/>
              <a:defRPr sz="1200"/>
            </a:lvl2pPr>
            <a:lvl3pPr marL="914337" indent="0">
              <a:buNone/>
              <a:defRPr sz="1000"/>
            </a:lvl3pPr>
            <a:lvl4pPr marL="1371505" indent="0">
              <a:buNone/>
              <a:defRPr sz="800"/>
            </a:lvl4pPr>
            <a:lvl5pPr marL="1828675" indent="0">
              <a:buNone/>
              <a:defRPr sz="800"/>
            </a:lvl5pPr>
            <a:lvl6pPr marL="2285843" indent="0">
              <a:buNone/>
              <a:defRPr sz="800"/>
            </a:lvl6pPr>
            <a:lvl7pPr marL="2743012" indent="0">
              <a:buNone/>
              <a:defRPr sz="800"/>
            </a:lvl7pPr>
            <a:lvl8pPr marL="3200180" indent="0">
              <a:buNone/>
              <a:defRPr sz="800"/>
            </a:lvl8pPr>
            <a:lvl9pPr marL="365734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7755-8B58-4F5F-9A74-938F56247618}" type="datetime1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Аутсорсинг, которому доверяют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9" y="3240766"/>
            <a:ext cx="10515600" cy="132556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5" y="6356370"/>
            <a:ext cx="274320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1DF3D2-6E30-4AC8-98C2-E288C59B1D31}" type="datetime1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7" y="6356370"/>
            <a:ext cx="411480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Аутсорсинг, которому доверяют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9" y="6356370"/>
            <a:ext cx="274320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55E7-179B-4247-9B8A-8FDB2B354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5" r:id="rId4"/>
    <p:sldLayoutId id="2147483814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sldNum="0" hdr="0" dt="0"/>
  <p:txStyles>
    <p:titleStyle>
      <a:lvl1pPr algn="l" defTabSz="91433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3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indent="-228586" algn="l" defTabSz="91433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1" indent="-228586" algn="l" defTabSz="91433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9" indent="-228586" algn="l" defTabSz="91433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9" indent="-228586" algn="l" defTabSz="91433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6" indent="-228586" algn="l" defTabSz="914337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4" indent="-228586" algn="l" defTabSz="914337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4" indent="-228586" algn="l" defTabSz="914337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4" indent="-228586" algn="l" defTabSz="914337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5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3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2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0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8" algn="l" defTabSz="914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log-nalog.ru/kkt_kkm_kassa/s-marta-2025-goda-sokratitsya-kolichestvo-teh-komu-mozhno-torgovat-bez-kk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-j.ru/short/ai-will-not-take-my-job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-j.ru/short/ai-will-not-take-my-job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-j.ru/short/ai-will-not-take-my-jo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-j.ru/short/ai-will-not-take-my-job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-j.ru/short/ai-will-not-take-my-job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tel:84954315574" TargetMode="External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tel:849543155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nalog-nalog.ru/away/?req=doc&amp;base=LAW&amp;n=482724&amp;dst=63&amp;date=30.04.2025&amp;demo=1&amp;utm_source=nalog-nalog&amp;utm_medium=site&amp;utm_content=registration&amp;utm_term=universal__870b7b27f36808edb0079afd116ebb530df778ee&amp;link_text=%E2%84%96&amp;nbsp;54-%D0%A4%D0%97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948" y="2527443"/>
            <a:ext cx="8456846" cy="1137164"/>
          </a:xfrm>
          <a:ln>
            <a:noFill/>
          </a:ln>
        </p:spPr>
        <p:txBody>
          <a:bodyPr/>
          <a:lstStyle/>
          <a:p>
            <a:pPr algn="l"/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Норд Аутсорсинг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F5DE8-9E15-4394-9686-533A1EB55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7" y="424062"/>
            <a:ext cx="954636" cy="851299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5AE0532-5F30-4FEF-BC0A-282A99235E92}"/>
              </a:ext>
            </a:extLst>
          </p:cNvPr>
          <p:cNvSpPr txBox="1">
            <a:spLocks/>
          </p:cNvSpPr>
          <p:nvPr/>
        </p:nvSpPr>
        <p:spPr>
          <a:xfrm>
            <a:off x="561948" y="6174743"/>
            <a:ext cx="8161189" cy="7729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indent="0" algn="ctr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indent="0" algn="ctr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indent="0" algn="ctr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indent="0" algn="ctr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indent="0" algn="ctr" defTabSz="914337" rtl="0" eaLnBrk="1" latinLnBrk="0" hangingPunct="1">
              <a:spcBef>
                <a:spcPct val="20000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indent="0" algn="ctr" defTabSz="914337" rtl="0" eaLnBrk="1" latinLnBrk="0" hangingPunct="1">
              <a:spcBef>
                <a:spcPct val="20000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indent="0" algn="ctr" defTabSz="914337" rtl="0" eaLnBrk="1" latinLnBrk="0" hangingPunct="1">
              <a:spcBef>
                <a:spcPct val="20000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indent="0" algn="ctr" defTabSz="914337" rtl="0" eaLnBrk="1" latinLnBrk="0" hangingPunct="1">
              <a:spcBef>
                <a:spcPct val="20000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Аутсорсинг, которому доверяют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88C8F33-4743-43B8-7158-5340C64434E4}"/>
              </a:ext>
            </a:extLst>
          </p:cNvPr>
          <p:cNvSpPr txBox="1">
            <a:spLocks/>
          </p:cNvSpPr>
          <p:nvPr/>
        </p:nvSpPr>
        <p:spPr>
          <a:xfrm>
            <a:off x="-187845" y="4375185"/>
            <a:ext cx="6090014" cy="734613"/>
          </a:xfrm>
          <a:prstGeom prst="rect">
            <a:avLst/>
          </a:prstGeom>
        </p:spPr>
        <p:txBody>
          <a:bodyPr vert="horz" lIns="91434" tIns="45718" rIns="91434" bIns="45718" rtlCol="0" anchor="b">
            <a:noAutofit/>
          </a:bodyPr>
          <a:lstStyle>
            <a:lvl1pPr algn="ctr" defTabSz="9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Парфенова</a:t>
            </a:r>
          </a:p>
          <a:p>
            <a:r>
              <a:rPr lang="ru-RU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</a:t>
            </a:r>
            <a:endParaRPr lang="ru-RU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CBE41B-B5E1-3663-5A5A-277800FF45DC}"/>
              </a:ext>
            </a:extLst>
          </p:cNvPr>
          <p:cNvSpPr txBox="1">
            <a:spLocks/>
          </p:cNvSpPr>
          <p:nvPr/>
        </p:nvSpPr>
        <p:spPr>
          <a:xfrm>
            <a:off x="6241774" y="350254"/>
            <a:ext cx="6392849" cy="1096478"/>
          </a:xfrm>
          <a:prstGeom prst="rect">
            <a:avLst/>
          </a:prstGeom>
        </p:spPr>
        <p:txBody>
          <a:bodyPr vert="horz" lIns="91434" tIns="45718" rIns="91434" bIns="45718" rtlCol="0" anchor="b">
            <a:noAutofit/>
          </a:bodyPr>
          <a:lstStyle>
            <a:lvl1pPr algn="ctr" defTabSz="9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6136" y="347130"/>
            <a:ext cx="4985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избежать рисков при расчетах с физическими лицами</a:t>
            </a:r>
          </a:p>
        </p:txBody>
      </p:sp>
    </p:spTree>
    <p:extLst>
      <p:ext uri="{BB962C8B-B14F-4D97-AF65-F5344CB8AC3E}">
        <p14:creationId xmlns:p14="http://schemas.microsoft.com/office/powerpoint/2010/main" val="138266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9524" y="1083489"/>
            <a:ext cx="8210595" cy="50991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278926" y="2327203"/>
            <a:ext cx="3005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НАДО СТАВИТЬ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ОНЛАЙН-КАССУ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3489" y="1461031"/>
            <a:ext cx="8170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по закону 54-ФЗ освобождается от онлайн-касс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работать без ККТ можно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видов деятельности, указанных в ст. 2 закона 54-ФЗ. Например, продаже бумажной периодики, торговле на розничных рынках ярмарках (при соблюдении 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nalog-nalog.ru/kkt_kkm_kassa/s-marta-2025-goda-sokratitsya-kolichestvo-teh-komu-mozhno-torgovat-bez-kkt/"/>
              </a:rPr>
              <a:t>определенных условий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), разносной торговле непродовольственными товарами, продаже в киосках мороженого, разливных безалкогольных напитков, молока и др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таких видов деятельности 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длинный</a:t>
            </a:r>
            <a:endPara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Работе в отдаленных и труднодоступных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местностях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Расчетах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договорам займа, предоставленного для целей, не связанных с оплатой товаров (работ, услуг) и др.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9524" y="105909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29864" y="1379610"/>
            <a:ext cx="81705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применять ККТ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выплате денег физлицам по гражданско-правовым договорам (за исключением приобретения товара для перепродажи), в том числе по договору аренды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выплате зарплаты, в том числе если часть ее выдается в натуральной форме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выдаче матпомощи сотруднику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выдаче подотчета и возврате работником неизрасходованного аванса.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278926" y="2327203"/>
            <a:ext cx="3005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НАДО СТАВИТЬ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ОНЛАЙН-КАССУ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0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9524" y="1083489"/>
            <a:ext cx="8210595" cy="50991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1335" y="1848908"/>
            <a:ext cx="791840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применения ККТ при ПСН и НПД (2025 г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ИП на ПСН могут работать без онлайн-кассы, если: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вид деятельности включён в п. 2.1 ст. 2 закона № 54-ФЗ;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выдают покупателю документ, заменяющий чек, с обязательными реквизитами.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Самозанятые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(НПД):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не обязаны использовать ККТ;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 выдают электронные чеки по закону № 422-ФЗ.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9524" y="105909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278926" y="2327203"/>
            <a:ext cx="3005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НАДО СТАВИТЬ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ОНЛАЙН-КАССУ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8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9524" y="1083489"/>
            <a:ext cx="8210595" cy="50991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485900" y="2432758"/>
            <a:ext cx="3005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95149" y="1706648"/>
            <a:ext cx="817050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целей осуществления денежных расчетов между продавцом и покупателем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эквайрингом понимается процесс приема в качестве средства оплаты товаров (работ, услуг) платежных карт, осуществляемый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банком- эквайером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(имеющим соответствующую лицензию);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посредством установки специальных терминалов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торговых или обслуживающих предприятиях.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9524" y="105909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2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2529" y="1664115"/>
            <a:ext cx="8210595" cy="314228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636717" y="2535376"/>
            <a:ext cx="3005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2066018"/>
            <a:ext cx="817050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Вышеприведенное определение характеризует одну из разновидностей эквайринга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торговый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него существуют и иные виды эквайринга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АТМ-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2911" y="1587065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0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9228" y="1231252"/>
            <a:ext cx="81705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Онлайн-кассы в 2025 году: ключевые особенности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 для всех, кто принимает платежи от физлиц.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Отличие от старых ККМ — обязательное подключение к интернету и передача данных в ФНС через ОФД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функции: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шифрование и защита фискальных документов;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данных в ФНС в режиме реального времени.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59524" y="105909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653712" y="2541168"/>
            <a:ext cx="3005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0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479354" y="2583778"/>
            <a:ext cx="3221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01568" y="1606011"/>
            <a:ext cx="821345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онлайн-кассы: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должен присутствовать в качестве обязательного элемента фискальный накопитель — современный модуль памяти (заменяющий в части хранения данных ЭКЛЗ в ККМ предыдущего поколения);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наличие технического оснащения, позволяющего передавать информацию через интернет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кассовых расчетов в 2025 году разрешено применять только включенные в реестры ФНС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ККТ;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фискальных накопителей.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9524" y="105909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0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479354" y="2583778"/>
            <a:ext cx="3221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9228" y="1467091"/>
            <a:ext cx="8170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Эквайринг ≠ отмена ККТ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Приём оплаты по картам (в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через СБП или интернет-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не освобождает от обязательного применения онлайн-кассы, если иное не предусмотрено законом № 54-ФЗ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интернет-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продавец обязан самостоятельно выдать фискальный чек — чек от платёжного оператора не заменяет его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Чек можно направить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или телефон покупателя в электронном виде.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59524" y="105909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9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3339" y="814063"/>
            <a:ext cx="8170509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Облачная касса для онлайн-торговли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продаже ПО, онлайн-курсов и др. бумажный чек не требуется.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облачную онлайн-кассу вместо физического аппарата.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и техническое сопровождение — в дата-центре партнёра.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получаете полный доступ к функциям ККТ через облако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маркетплейсе и обязанность по ККТ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использовать онлайн-кассу, если маркетплейс: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выступает платёжным агентом;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сам выдаёт чеки от своего имени.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Проверьте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условия в договоре-оферте;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реквизиты в электронных чеках.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покупка завершается на вашем сайте — онлайн-касса обязательна, чек выдаёте вы.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479354" y="2583778"/>
            <a:ext cx="3221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6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ВИДЫ ЭКВАЙРИНГА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20987" y="310275"/>
            <a:ext cx="81705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чек коррекции и когда он нужен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54-ФЗ, чек коррекции — это фискальный документ, который формируется при выявлении ошибок в ранее проведённых расчётах. Его пробивают на кассе.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отличие от обычного кассового чека, чек коррекции фиксирует не сам факт покупки, а исправление в её учёте. Он также позволяет легализовать выручку, которую не удалось зафиксировать вовремя.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коррекции обязателен,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если:</a:t>
            </a:r>
          </a:p>
          <a:p>
            <a:endPara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пробили кассовый чек клиенту — забыли, зависла касса, не было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ошибку — указали неправильную сумму 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произошёл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сбой при передаче кассовой информации оператору фискальных данных (ОФД) — пропал интернет, сломалась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касса;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внесли наличные в кассу и обнаружили это после закрытия смены.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2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9930" y="1293182"/>
            <a:ext cx="8105427" cy="4938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295946" y="2422988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КОМПАНИЙ</a:t>
            </a:r>
            <a:endParaRPr lang="en-US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021A05-F573-57D2-747C-A88212B9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9" y="6048235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59931" y="1293183"/>
            <a:ext cx="8105426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64" y="82328"/>
            <a:ext cx="1290334" cy="8602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32C0D0-332B-9FEA-CDB7-4785E722BB57}"/>
              </a:ext>
            </a:extLst>
          </p:cNvPr>
          <p:cNvSpPr txBox="1"/>
          <p:nvPr/>
        </p:nvSpPr>
        <p:spPr>
          <a:xfrm>
            <a:off x="3791174" y="1538347"/>
            <a:ext cx="79741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сегодняшнего вебинара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избежать рисков при расчетах с физическими лицами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вебинара: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Разъяснить обязательства по применению онлайн-касс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расчётах с физлицами, включая исключения и особенности режимов ПСН и НПД.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Объяснить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использования эквайринга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необходимость выдачи фискальных чеков даже при безналичных расчётах.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Предупредить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 рисках и последствиях неправильного оформления выплат физлицам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условиях усиленного контроля ФНС и банков с 1 июня 2025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4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ПРОВЕРИТЬ ЧЕК НА ПОДЛИННОСТЬ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20987" y="381296"/>
            <a:ext cx="817050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Бумажный чек: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Уникальный фискальный признак (ФД);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QR-код (сканируется в приложении ФНС);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Полные реквизиты продавца (ИНН, адрес, контакты);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Чёткая печать на термобумаге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чек: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Приходит с официального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Содержит ФД, QR-код и реквизиты;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Не содержит подозрительных ссылок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Товарный чек: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Подпись, печать, все обязательные реквизиты;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Данные совпадают с кассовым чеком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Банковский документ: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Реквизиты банка (БИК, ИНН, корсчёт);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Подпись + печать уполномоченного лица;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 Возможна проверка через банк-эмитент.</a:t>
            </a:r>
          </a:p>
          <a:p>
            <a:endParaRPr lang="ru-RU" sz="17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быстрой проверки используйте </a:t>
            </a:r>
            <a:r>
              <a:rPr lang="ru-RU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приложение ФНС или сайт ОФД.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3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ФНС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505616"/>
            <a:ext cx="817050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АСК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ККТ и единый реестр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ККТ анализирует чеки в реальном времени: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розница, общепит, аптеки, e-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география, бренды (например, бензин), системы налогообложения;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структура потребления (продуктовая корзина, доля алкоголя и др.).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для госрегулирования (цены, квоты, господдержка);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совместно с регионами и Минэкономразвития.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Для бизнеса — закрытая информация (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антиконкурентный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риск).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реестр населения: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ФНС объединяет данные из ЗАГС, банков, чеков, деклараций;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строит «генеалогическое древо» с доходами/расходами семьи;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отслеживает все переводы между родственниками — независимо от фамилий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ФНС видит не только ваши чеки, но и всю финансовую картину вашей семьи.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2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ФНС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754837"/>
            <a:ext cx="8170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правила с 1 июня 2025: переводы «на карту» </a:t>
            </a:r>
            <a:endPara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жёстким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контролем</a:t>
            </a:r>
          </a:p>
          <a:p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Расчёты с физлицами на личную карту — зона повышенного риска: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ФНС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банки отслеживают их через ИИ в реальном времени.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 системы — выявление незарегистрированной предпринимательской деятельности.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Намерения не важны — важны паттерны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триггеры блокировки и проверки: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≥10 разных отправителей в месяц;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Регулярные переводы по графику (еженедельно, дважды в месяц и т.п.).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Риски: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бухгалтера — переквалификация выплат в зарплату → доначисления;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директора — блокировка корпоративных и личных счетов (по 115-ФЗ);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исполнителя — налоговые претензии + кредитная изоляция.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0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ФНС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754837"/>
            <a:ext cx="817050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операций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свыше официального дохода — триггер для проверки.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лимиты идентификации: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до 15 тыс. руб. — без идентификации;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15–100 тыс. руб. — упрощённая идентификация;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свыше 100 тыс. руб. — полная идентификация отправителя и получателя.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превышении порога — флаг «высокий риск»: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Банк запрашивает документы по 115-ФЗ;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ФНС инициирует камеральную проверку.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Блокировка карты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 раб. дней (по решению Росфинмониторинга);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Банк обязан уведомлять ФНС и Росфинмониторинг о подозрительных переводах.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7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ФНС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754837"/>
            <a:ext cx="817050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Безопасные переводы: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Помощь родственникам или друзьям.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Возврат ранее одолженных средств.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Разовые подарки (если не носят систематический характер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и налогооблагаемые переводы: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Продажа имущества (авто, техника, недвижимость).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Доходы от услуг без оформления ИП.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Постоянные поступления от одного и того же отправителя без подтверждающих документов.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Деньги, существенно превышающие официальные доходы.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Переводы от неизвестных или анонимных лиц.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риска: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Физлица и ООО без официального заработка, но с регулярными крупными поступлениями, теперь в зоне повышенного внимания.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переводы выглядят как оплата за услуги, консультации или перепродажу, их могут признать доходами.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4511" y="2038118"/>
            <a:ext cx="8069802" cy="9447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59808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ФНС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505616"/>
            <a:ext cx="81705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нельзя делать с 1 июня 2025 года: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Получать оплату за услуги или товар без чеков и документов.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личные банковские карты для деловых операций.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Маскировать коммерческую деятельность под «подарки».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Делать вид, что регулярные продажи — случайные переводы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избежать вопросов со стороны налоговой, храните любые доказательства, подтверждающие законность переводов: расписки, договора займа, чеки или дарственные</a:t>
            </a: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Ужесточение контроля наблюдается в следующих изменениях: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Банки получат право приостанавливать подозрительные операции до 48 часов.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Госорганы и крупные компании больше не смогут обращаться к гражданам через мессенджеры.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Вводится функция «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самозапрета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» через 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— можно ограничить регистрацию контрактов от своего имени.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Запрещена передача SIM-карт третьим лицам (за исключением членов семьи).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Именно сочетание факторов — регулярность, содержание назначения и статус отправителя — может стать основанием для проверки или блокировки счета.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7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42043" y="2644170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 РИСКОВ: ЧТО НА КОНУ ДЛЯ КАЖДОЙ ИЗ СТОРОН?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1305341"/>
            <a:ext cx="8170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при выплатах физлицам без оформления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Для исполнителя (физлица):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Доначисление НДФЛ 13% за 3 года (ставка НПД не применяется задним числом);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Штраф 40% + пени по ст. 122 НК РФ;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Кредитная изоляция: отказы по ипотеке, автокредитам и пр.</a:t>
            </a: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бизнеса (заказчика):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Переквалификация ГПД в трудовые отношения;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Доначисление НДФЛ (13%) + взносы (~30%);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Штрафы по ст. 5.27 КоАП РФ;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Блокировка счетов по подозрению в обналичке.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80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42043" y="2644170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 РИСКОВ: ЧТО НА КОНУ ДЛЯ КАЖДОЙ ИЗ СТОРОН?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4511" y="1110032"/>
            <a:ext cx="817050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случаях банк вправе заблокировать клиенту банковскую карту и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онлайн-банкингу, 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обязан это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сделать?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вправе приостановить карту и онлайн-банкинг, если клиент или его реквизиты в базе Банка России.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Банк обязан заблокировать, если в базу поступила информация от МВД (расследуется мошенничество).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перевода: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→ максимум 100 000 руб./мес. для лиц из базы ЦБ.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попадает: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только мошенники и дропперы, но и случайные лица, особенно криптоэнтузиасты.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удалиться из базы: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→ через банк или интернет-приёмную ЦБ.</a:t>
            </a:r>
          </a:p>
        </p:txBody>
      </p:sp>
    </p:spTree>
    <p:extLst>
      <p:ext uri="{BB962C8B-B14F-4D97-AF65-F5344CB8AC3E}">
        <p14:creationId xmlns:p14="http://schemas.microsoft.com/office/powerpoint/2010/main" val="413449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2529" y="1346586"/>
            <a:ext cx="8210595" cy="483245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2367" y="1878221"/>
            <a:ext cx="817050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случаях банк приостанавливает перевод клиента?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переводов на мошенничество (с 2025 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Банк обязан проверять операции на признаки мошенничества,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клиент переводит под давлением злоумышленников.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Приказ ЦБ № ОД-1027 от 27.06.2024 — утверждены 6 признаков недобровольного перевода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выявлении хотя бы одного признака: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→ банк приостанавливает перевод на 2 дня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→ или отказывает в операции (для карт, ЭДС, СБП).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2911" y="1297805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42043" y="2450426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 РИСКОВ: ЧТО НА КОНУ ДЛЯ КАЖДОЙ ИЗ СТОРОН?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8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2529" y="1346586"/>
            <a:ext cx="8210595" cy="483245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82615" y="1566236"/>
            <a:ext cx="817050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перевода денежных средств без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добровольного согласия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клиента: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Перевод средств в пользу лица, включённого в базу данных ЦБ РФ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«О случаях и попытках осуществления переводов денежных средств без добровольного согласия клиента».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Перевод с использованием устройств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 также числятся в этой базе.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Нетипичная для клиента операция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по сумме, частоте, времени или месту совершения.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Операции по счетам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которые, по оценке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антифрод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-систем банков, ранее использовались в мошеннических схемах, даже если сам клиент не заявлял об обмане.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Наличие сведений от сторонних организаций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(например, от операторов связи), указывающих на мошеннический характер перевода.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возбуждённом уголовном деле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в отношении получателя средств, поступившая по любым каналам, а не только через взаимодействие с правоохранительными органами на площадке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ФинЦЕРТ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Банка России.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2911" y="1297805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42043" y="2450426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 РИСКОВ: ЧТО НА КОНУ ДЛЯ КАЖДОЙ ИЗ СТОРОН?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7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695318" y="4296167"/>
            <a:ext cx="8105426" cy="21768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4832" y="1159775"/>
            <a:ext cx="8105426" cy="29775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r>
              <a:rPr lang="ru-RU" sz="1100" i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100" i="1" dirty="0" smtClean="0">
                <a:solidFill>
                  <a:srgbClr val="D00000"/>
                </a:solidFill>
              </a:rPr>
              <a:t>Ежегодно входим в ТОП-25 бухгалтерских компаний по версии RAEX, подтверждая свой статус одного из лидеров рынка аутсорсинговых услуг</a:t>
            </a:r>
            <a:endParaRPr lang="ru-RU" sz="1100" i="1" dirty="0">
              <a:solidFill>
                <a:srgbClr val="D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19446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КОМПАНИЙ</a:t>
            </a:r>
            <a:endParaRPr lang="en-US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2C0D0-332B-9FEA-CDB7-4785E722BB57}"/>
              </a:ext>
            </a:extLst>
          </p:cNvPr>
          <p:cNvSpPr txBox="1"/>
          <p:nvPr/>
        </p:nvSpPr>
        <p:spPr>
          <a:xfrm>
            <a:off x="3695318" y="4449006"/>
            <a:ext cx="835161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 - часть компании     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Входим в направление 1С Аутсорсинг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1С для самостоятельного ведения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бухгалтерии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продукт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1С:БизнесСтарт</a:t>
            </a:r>
          </a:p>
          <a:p>
            <a:pPr>
              <a:lnSpc>
                <a:spcPct val="130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OpenSans"/>
              </a:rPr>
              <a:t>Услуги </a:t>
            </a:r>
            <a:r>
              <a:rPr lang="ru-RU" sz="1600" dirty="0">
                <a:latin typeface="OpenSans"/>
              </a:rPr>
              <a:t>по стандартам </a:t>
            </a:r>
            <a:r>
              <a:rPr lang="ru-RU" sz="1600" dirty="0" smtClean="0">
                <a:latin typeface="OpenSans"/>
              </a:rPr>
              <a:t>1С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делегирования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</a:t>
            </a:r>
            <a:r>
              <a:rPr lang="ru-RU" sz="1600" dirty="0" smtClean="0">
                <a:latin typeface="OpenSans"/>
              </a:rPr>
              <a:t>. </a:t>
            </a:r>
            <a:r>
              <a:rPr lang="ru-RU" sz="1600" b="1" dirty="0" smtClean="0">
                <a:solidFill>
                  <a:srgbClr val="E31B04"/>
                </a:solidFill>
                <a:latin typeface="Arial" panose="020B0604020202020204" pitchFamily="34" charset="0"/>
              </a:rPr>
              <a:t>1С:БухОбслуживание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021A05-F573-57D2-747C-A88212B9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0" y="5244671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35634" y="1155230"/>
            <a:ext cx="8105426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2C0D0-332B-9FEA-CDB7-4785E722BB57}"/>
              </a:ext>
            </a:extLst>
          </p:cNvPr>
          <p:cNvSpPr txBox="1"/>
          <p:nvPr/>
        </p:nvSpPr>
        <p:spPr>
          <a:xfrm>
            <a:off x="3720987" y="1238286"/>
            <a:ext cx="7980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Компания «НОРД АУТСОРСИНГ» работает </a:t>
            </a:r>
            <a:r>
              <a:rPr lang="ru-RU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российском </a:t>
            </a:r>
            <a:r>
              <a:rPr lang="ru-RU" sz="18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рынке аутсорсинга </a:t>
            </a:r>
            <a:r>
              <a:rPr lang="ru-RU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учетных функций </a:t>
            </a:r>
            <a:r>
              <a:rPr lang="ru-RU" sz="18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 19 лет. </a:t>
            </a:r>
          </a:p>
          <a:p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 предоставляем услуги бухгалтерского сопровождения: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Комплексный сервис (ведение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бухгалтерского учета, расчет заработной платы, ведение кадрового учета, формирование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отчетности,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Кадровый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Расчет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Восстановление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Экспресс-проверки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43" y="4296167"/>
            <a:ext cx="768195" cy="5121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64" y="82328"/>
            <a:ext cx="1290334" cy="8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2529" y="1930439"/>
            <a:ext cx="8210595" cy="26510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82233" y="2186458"/>
            <a:ext cx="817050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Каким способом банк должен уведомить клиента 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приостановлении мошеннического или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сомнительного перевода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уведомления предусмотрен договором клиента 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банком. Как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правило, это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СМС-сообщение или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пуш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-уведомление.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2529" y="1856519"/>
            <a:ext cx="8210213" cy="48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42043" y="2450426"/>
            <a:ext cx="3221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 РИСКОВ: ЧТО НА КОНУ ДЛЯ КАЖДОЙ ИЗ СТОРОН?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80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14052-C89B-4D10-A2D3-D84B9F5F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3215" y="183433"/>
            <a:ext cx="2506030" cy="365123"/>
          </a:xfrm>
        </p:spPr>
        <p:txBody>
          <a:bodyPr/>
          <a:lstStyle/>
          <a:p>
            <a:pPr algn="l"/>
            <a:r>
              <a:rPr lang="ru-RU" sz="1100" dirty="0">
                <a:solidFill>
                  <a:schemeClr val="bg2"/>
                </a:solidFill>
              </a:rPr>
              <a:t>Аутсорсинг, которому доверяют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10BB5C2-1EDB-4D05-8F63-EFEB25D69682}"/>
              </a:ext>
            </a:extLst>
          </p:cNvPr>
          <p:cNvSpPr txBox="1">
            <a:spLocks/>
          </p:cNvSpPr>
          <p:nvPr/>
        </p:nvSpPr>
        <p:spPr>
          <a:xfrm>
            <a:off x="6603722" y="214255"/>
            <a:ext cx="5334844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defPPr>
              <a:defRPr lang="ru-RU"/>
            </a:defPPr>
            <a:lvl1pPr marL="0" algn="ctr" defTabSz="914337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hello@nordoutsourcing.ru       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(495) 431-55-74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7  -74</a:t>
            </a:r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nordoutsourcing.ru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7C1D641E-56ED-455A-84FB-B2365B97E9B1}"/>
              </a:ext>
            </a:extLst>
          </p:cNvPr>
          <p:cNvSpPr txBox="1">
            <a:spLocks/>
          </p:cNvSpPr>
          <p:nvPr/>
        </p:nvSpPr>
        <p:spPr>
          <a:xfrm>
            <a:off x="407554" y="2870889"/>
            <a:ext cx="5393932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3200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DCEF0FE-8429-40B2-B29C-BF1124DB0876}"/>
              </a:ext>
            </a:extLst>
          </p:cNvPr>
          <p:cNvCxnSpPr>
            <a:cxnSpLocks/>
          </p:cNvCxnSpPr>
          <p:nvPr/>
        </p:nvCxnSpPr>
        <p:spPr>
          <a:xfrm>
            <a:off x="647272" y="4531563"/>
            <a:ext cx="111474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967A23B-1C71-46CF-9181-BC0CA04D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3" y="5215709"/>
            <a:ext cx="2907587" cy="616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2000" b="1" dirty="0">
                <a:solidFill>
                  <a:schemeClr val="accent6"/>
                </a:solidFill>
              </a:rPr>
              <a:t>Москва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8D2EB-2FA0-4830-B936-0877C3A55D76}"/>
              </a:ext>
            </a:extLst>
          </p:cNvPr>
          <p:cNvSpPr txBox="1"/>
          <p:nvPr/>
        </p:nvSpPr>
        <p:spPr>
          <a:xfrm>
            <a:off x="706654" y="5637182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109316, Остаповский проезд,  </a:t>
            </a:r>
          </a:p>
          <a:p>
            <a:r>
              <a:rPr lang="ru-RU" sz="1200" dirty="0">
                <a:solidFill>
                  <a:schemeClr val="bg2"/>
                </a:solidFill>
              </a:rPr>
              <a:t>д. 5, стр. 6, этаж 2, офис 210</a:t>
            </a:r>
          </a:p>
          <a:p>
            <a:r>
              <a:rPr lang="ru-RU" sz="1200" dirty="0">
                <a:solidFill>
                  <a:schemeClr val="bg2"/>
                </a:solidFill>
              </a:rPr>
              <a:t>Тел./факс: (495) 374-92-09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85F9C5F-1656-4882-B3CD-C47735FB6ECD}"/>
              </a:ext>
            </a:extLst>
          </p:cNvPr>
          <p:cNvSpPr txBox="1">
            <a:spLocks/>
          </p:cNvSpPr>
          <p:nvPr/>
        </p:nvSpPr>
        <p:spPr>
          <a:xfrm>
            <a:off x="4687583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chemeClr val="accent6"/>
                </a:solidFill>
              </a:rPr>
              <a:t>Самара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B23760-D7E5-4DB4-A942-F5A9B0ED1B9C}"/>
              </a:ext>
            </a:extLst>
          </p:cNvPr>
          <p:cNvSpPr txBox="1"/>
          <p:nvPr/>
        </p:nvSpPr>
        <p:spPr>
          <a:xfrm>
            <a:off x="4687584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443030, ул. Урицкого, д. 19, </a:t>
            </a:r>
          </a:p>
          <a:p>
            <a:r>
              <a:rPr lang="ru-RU" sz="1200" dirty="0">
                <a:solidFill>
                  <a:schemeClr val="bg2"/>
                </a:solidFill>
              </a:rPr>
              <a:t>этаж 10, офис 4</a:t>
            </a:r>
          </a:p>
          <a:p>
            <a:r>
              <a:rPr lang="ru-RU" sz="1200" dirty="0">
                <a:solidFill>
                  <a:schemeClr val="bg2"/>
                </a:solidFill>
              </a:rPr>
              <a:t>Тел.: (846) 273-42-71 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7185D54A-0778-483C-BA5E-24D02C70C34C}"/>
              </a:ext>
            </a:extLst>
          </p:cNvPr>
          <p:cNvSpPr txBox="1">
            <a:spLocks/>
          </p:cNvSpPr>
          <p:nvPr/>
        </p:nvSpPr>
        <p:spPr>
          <a:xfrm>
            <a:off x="8861461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chemeClr val="accent6"/>
                </a:solidFill>
              </a:rPr>
              <a:t>Воронеж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F3A4A0-2E45-4C6D-9A3D-2779960B4ED0}"/>
              </a:ext>
            </a:extLst>
          </p:cNvPr>
          <p:cNvSpPr txBox="1"/>
          <p:nvPr/>
        </p:nvSpPr>
        <p:spPr>
          <a:xfrm>
            <a:off x="8861462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394026,  ул. Дружинников, д.5, </a:t>
            </a:r>
          </a:p>
          <a:p>
            <a:r>
              <a:rPr lang="ru-RU" sz="1200" dirty="0">
                <a:solidFill>
                  <a:schemeClr val="bg2"/>
                </a:solidFill>
              </a:rPr>
              <a:t>корпус б, офис 701 </a:t>
            </a:r>
          </a:p>
          <a:p>
            <a:r>
              <a:rPr lang="ru-RU" sz="1200" dirty="0">
                <a:solidFill>
                  <a:schemeClr val="bg2"/>
                </a:solidFill>
              </a:rPr>
              <a:t>Тел.: (473) 207-01-15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31464" y="869626"/>
            <a:ext cx="6090014" cy="73461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/>
                </a:solidFill>
              </a:rPr>
              <a:t>Вопросы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7C1D641E-56ED-455A-84FB-B2365B97E9B1}"/>
              </a:ext>
            </a:extLst>
          </p:cNvPr>
          <p:cNvSpPr txBox="1">
            <a:spLocks/>
          </p:cNvSpPr>
          <p:nvPr/>
        </p:nvSpPr>
        <p:spPr>
          <a:xfrm flipH="1">
            <a:off x="1461954" y="3124081"/>
            <a:ext cx="8263936" cy="1801380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32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97" y="2745064"/>
            <a:ext cx="1612394" cy="16123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71" y="2112139"/>
            <a:ext cx="527023" cy="5270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93" y="2738354"/>
            <a:ext cx="1605742" cy="1605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10" y="2745064"/>
            <a:ext cx="1607981" cy="1607981"/>
          </a:xfrm>
          <a:prstGeom prst="rect">
            <a:avLst/>
          </a:prstGeom>
        </p:spPr>
      </p:pic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FCB14052-C89B-4D10-A2D3-D84B9F5F06D8}"/>
              </a:ext>
            </a:extLst>
          </p:cNvPr>
          <p:cNvSpPr txBox="1">
            <a:spLocks/>
          </p:cNvSpPr>
          <p:nvPr/>
        </p:nvSpPr>
        <p:spPr>
          <a:xfrm>
            <a:off x="2483986" y="2293363"/>
            <a:ext cx="250603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defPPr>
              <a:defRPr lang="ru-RU"/>
            </a:defPPr>
            <a:lvl1pPr marL="0" algn="ctr" defTabSz="914337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bg2"/>
                </a:solidFill>
              </a:rPr>
              <a:t>Наш сайт</a:t>
            </a:r>
            <a:endParaRPr lang="ru-RU" sz="1600" b="1" dirty="0">
              <a:solidFill>
                <a:schemeClr val="bg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7" y="2133856"/>
            <a:ext cx="920381" cy="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653" y="2126936"/>
            <a:ext cx="6090014" cy="73461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/>
                </a:solidFill>
              </a:rPr>
              <a:t>Спасибо за внимание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14052-C89B-4D10-A2D3-D84B9F5F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3215" y="183433"/>
            <a:ext cx="2506030" cy="365123"/>
          </a:xfrm>
        </p:spPr>
        <p:txBody>
          <a:bodyPr/>
          <a:lstStyle/>
          <a:p>
            <a:pPr algn="l"/>
            <a:r>
              <a:rPr lang="ru-RU" sz="1100" dirty="0">
                <a:solidFill>
                  <a:schemeClr val="bg2"/>
                </a:solidFill>
              </a:rPr>
              <a:t>Аутсорсинг, которому доверяют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10BB5C2-1EDB-4D05-8F63-EFEB25D69682}"/>
              </a:ext>
            </a:extLst>
          </p:cNvPr>
          <p:cNvSpPr txBox="1">
            <a:spLocks/>
          </p:cNvSpPr>
          <p:nvPr/>
        </p:nvSpPr>
        <p:spPr>
          <a:xfrm>
            <a:off x="6603722" y="214255"/>
            <a:ext cx="5334844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defPPr>
              <a:defRPr lang="ru-RU"/>
            </a:defPPr>
            <a:lvl1pPr marL="0" algn="ctr" defTabSz="914337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algn="l" defTabSz="91433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hello@nordoutsourcing.ru       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(495) 431-55-74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7  -74</a:t>
            </a:r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nordoutsourcing.ru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7C1D641E-56ED-455A-84FB-B2365B97E9B1}"/>
              </a:ext>
            </a:extLst>
          </p:cNvPr>
          <p:cNvSpPr txBox="1">
            <a:spLocks/>
          </p:cNvSpPr>
          <p:nvPr/>
        </p:nvSpPr>
        <p:spPr>
          <a:xfrm>
            <a:off x="407554" y="2870889"/>
            <a:ext cx="5393932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3200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DCEF0FE-8429-40B2-B29C-BF1124DB0876}"/>
              </a:ext>
            </a:extLst>
          </p:cNvPr>
          <p:cNvCxnSpPr>
            <a:cxnSpLocks/>
          </p:cNvCxnSpPr>
          <p:nvPr/>
        </p:nvCxnSpPr>
        <p:spPr>
          <a:xfrm>
            <a:off x="647272" y="4531563"/>
            <a:ext cx="111474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967A23B-1C71-46CF-9181-BC0CA04D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3" y="5215709"/>
            <a:ext cx="2907587" cy="616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2000" b="1" dirty="0">
                <a:solidFill>
                  <a:schemeClr val="accent6"/>
                </a:solidFill>
              </a:rPr>
              <a:t>Москва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8D2EB-2FA0-4830-B936-0877C3A55D76}"/>
              </a:ext>
            </a:extLst>
          </p:cNvPr>
          <p:cNvSpPr txBox="1"/>
          <p:nvPr/>
        </p:nvSpPr>
        <p:spPr>
          <a:xfrm>
            <a:off x="706654" y="5637182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109316, Остаповский проезд,  </a:t>
            </a:r>
          </a:p>
          <a:p>
            <a:r>
              <a:rPr lang="ru-RU" sz="1200" dirty="0">
                <a:solidFill>
                  <a:schemeClr val="bg2"/>
                </a:solidFill>
              </a:rPr>
              <a:t>д. 5, стр. 6, этаж 2, офис 210</a:t>
            </a:r>
          </a:p>
          <a:p>
            <a:r>
              <a:rPr lang="ru-RU" sz="1200" dirty="0">
                <a:solidFill>
                  <a:schemeClr val="bg2"/>
                </a:solidFill>
              </a:rPr>
              <a:t>Тел./факс: (495) 374-92-09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85F9C5F-1656-4882-B3CD-C47735FB6ECD}"/>
              </a:ext>
            </a:extLst>
          </p:cNvPr>
          <p:cNvSpPr txBox="1">
            <a:spLocks/>
          </p:cNvSpPr>
          <p:nvPr/>
        </p:nvSpPr>
        <p:spPr>
          <a:xfrm>
            <a:off x="4687583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chemeClr val="accent6"/>
                </a:solidFill>
              </a:rPr>
              <a:t>Самара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B23760-D7E5-4DB4-A942-F5A9B0ED1B9C}"/>
              </a:ext>
            </a:extLst>
          </p:cNvPr>
          <p:cNvSpPr txBox="1"/>
          <p:nvPr/>
        </p:nvSpPr>
        <p:spPr>
          <a:xfrm>
            <a:off x="4687584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443030, ул. Урицкого, д. 19, </a:t>
            </a:r>
          </a:p>
          <a:p>
            <a:r>
              <a:rPr lang="ru-RU" sz="1200" dirty="0">
                <a:solidFill>
                  <a:schemeClr val="bg2"/>
                </a:solidFill>
              </a:rPr>
              <a:t>этаж 10, офис 4</a:t>
            </a:r>
          </a:p>
          <a:p>
            <a:r>
              <a:rPr lang="ru-RU" sz="1200" dirty="0">
                <a:solidFill>
                  <a:schemeClr val="bg2"/>
                </a:solidFill>
              </a:rPr>
              <a:t>Тел.: (846) 273-42-71 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7185D54A-0778-483C-BA5E-24D02C70C34C}"/>
              </a:ext>
            </a:extLst>
          </p:cNvPr>
          <p:cNvSpPr txBox="1">
            <a:spLocks/>
          </p:cNvSpPr>
          <p:nvPr/>
        </p:nvSpPr>
        <p:spPr>
          <a:xfrm>
            <a:off x="8861461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chemeClr val="accent6"/>
                </a:solidFill>
              </a:rPr>
              <a:t>Воронеж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F3A4A0-2E45-4C6D-9A3D-2779960B4ED0}"/>
              </a:ext>
            </a:extLst>
          </p:cNvPr>
          <p:cNvSpPr txBox="1"/>
          <p:nvPr/>
        </p:nvSpPr>
        <p:spPr>
          <a:xfrm>
            <a:off x="8861462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394026,  ул. Дружинников, д.5, </a:t>
            </a:r>
          </a:p>
          <a:p>
            <a:r>
              <a:rPr lang="ru-RU" sz="1200" dirty="0">
                <a:solidFill>
                  <a:schemeClr val="bg2"/>
                </a:solidFill>
              </a:rPr>
              <a:t>корпус б, офис 701 </a:t>
            </a:r>
          </a:p>
          <a:p>
            <a:r>
              <a:rPr lang="ru-RU" sz="1200" dirty="0">
                <a:solidFill>
                  <a:schemeClr val="bg2"/>
                </a:solidFill>
              </a:rPr>
              <a:t>Тел.: (473) 207-01-15</a:t>
            </a:r>
          </a:p>
        </p:txBody>
      </p:sp>
    </p:spTree>
    <p:extLst>
      <p:ext uri="{BB962C8B-B14F-4D97-AF65-F5344CB8AC3E}">
        <p14:creationId xmlns:p14="http://schemas.microsoft.com/office/powerpoint/2010/main" val="28225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3334" y="82328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 smtClean="0">
              <a:solidFill>
                <a:srgbClr val="D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419446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КОМПАНИЙ</a:t>
            </a:r>
            <a:endParaRPr lang="en-US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021A05-F573-57D2-747C-A88212B9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0" y="5244671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flipV="1">
            <a:off x="3414121" y="1200949"/>
            <a:ext cx="8426939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64" y="82328"/>
            <a:ext cx="1290334" cy="86022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9DE0248-847A-40F6-9895-7290251D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057" y="1150830"/>
            <a:ext cx="6090014" cy="7346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достижения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8D53409-85D9-4B1E-A1C0-5E30252A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258" y="2052115"/>
            <a:ext cx="1582220" cy="616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2800" b="1" dirty="0">
                <a:solidFill>
                  <a:srgbClr val="C00000"/>
                </a:solidFill>
              </a:rPr>
              <a:t>200</a:t>
            </a:r>
            <a:r>
              <a:rPr lang="en-US" sz="2800" b="1" dirty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B1BABF-F385-4235-8CBB-4C133701CDD2}"/>
              </a:ext>
            </a:extLst>
          </p:cNvPr>
          <p:cNvSpPr txBox="1"/>
          <p:nvPr/>
        </p:nvSpPr>
        <p:spPr>
          <a:xfrm>
            <a:off x="3391633" y="2643474"/>
            <a:ext cx="1462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Член Торгово-промышленной палаты РФ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8BCD26D5-521A-4D7B-8E6B-98CBD00FCB4E}"/>
              </a:ext>
            </a:extLst>
          </p:cNvPr>
          <p:cNvSpPr txBox="1">
            <a:spLocks/>
          </p:cNvSpPr>
          <p:nvPr/>
        </p:nvSpPr>
        <p:spPr>
          <a:xfrm>
            <a:off x="5295258" y="2026795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8933A2-A3AB-4054-B2A6-6C7653A87FCF}"/>
              </a:ext>
            </a:extLst>
          </p:cNvPr>
          <p:cNvSpPr txBox="1"/>
          <p:nvPr/>
        </p:nvSpPr>
        <p:spPr>
          <a:xfrm>
            <a:off x="4915896" y="2600069"/>
            <a:ext cx="2235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 Надежного Предприятия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Московской торгово-промышленной палаты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CBD6C2CE-2556-4E70-8A11-CAA463557834}"/>
              </a:ext>
            </a:extLst>
          </p:cNvPr>
          <p:cNvSpPr txBox="1">
            <a:spLocks/>
          </p:cNvSpPr>
          <p:nvPr/>
        </p:nvSpPr>
        <p:spPr>
          <a:xfrm>
            <a:off x="7749741" y="2013067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3272F-689F-463A-BBE7-887E692F12CC}"/>
              </a:ext>
            </a:extLst>
          </p:cNvPr>
          <p:cNvSpPr txBox="1"/>
          <p:nvPr/>
        </p:nvSpPr>
        <p:spPr>
          <a:xfrm>
            <a:off x="7406013" y="2626522"/>
            <a:ext cx="1847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Член Ассоциации европейского бизнеса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BC502812-2018-4367-B121-84C8D6E36DBC}"/>
              </a:ext>
            </a:extLst>
          </p:cNvPr>
          <p:cNvSpPr txBox="1">
            <a:spLocks/>
          </p:cNvSpPr>
          <p:nvPr/>
        </p:nvSpPr>
        <p:spPr>
          <a:xfrm>
            <a:off x="9978103" y="1983390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</a:rPr>
              <a:t>2010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00B78-A42A-434B-9A15-EB767A9E69F9}"/>
              </a:ext>
            </a:extLst>
          </p:cNvPr>
          <p:cNvSpPr txBox="1"/>
          <p:nvPr/>
        </p:nvSpPr>
        <p:spPr>
          <a:xfrm>
            <a:off x="9643401" y="2601011"/>
            <a:ext cx="2177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Золотая Награда на Международной Конвенции по качеству B.I.D. ​International Star for QualityЖенева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8272C6AE-0176-4B7B-84BA-9290BB5FF496}"/>
              </a:ext>
            </a:extLst>
          </p:cNvPr>
          <p:cNvSpPr txBox="1">
            <a:spLocks/>
          </p:cNvSpPr>
          <p:nvPr/>
        </p:nvSpPr>
        <p:spPr>
          <a:xfrm>
            <a:off x="3414121" y="4151865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9DAC6-9655-4FE6-8E19-CE8ADDB64C42}"/>
              </a:ext>
            </a:extLst>
          </p:cNvPr>
          <p:cNvSpPr txBox="1"/>
          <p:nvPr/>
        </p:nvSpPr>
        <p:spPr>
          <a:xfrm>
            <a:off x="3458258" y="4850661"/>
            <a:ext cx="133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Член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Финско-Российской</a:t>
            </a:r>
            <a:r>
              <a:rPr lang="ru-RU" sz="1400" dirty="0"/>
              <a:t> Торговой Палаты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21704D31-EE00-446F-B65E-7FCA964FB388}"/>
              </a:ext>
            </a:extLst>
          </p:cNvPr>
          <p:cNvSpPr txBox="1">
            <a:spLocks/>
          </p:cNvSpPr>
          <p:nvPr/>
        </p:nvSpPr>
        <p:spPr>
          <a:xfrm>
            <a:off x="5307121" y="4127450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1D1B59-3367-45CE-84B9-50A15FADBF77}"/>
              </a:ext>
            </a:extLst>
          </p:cNvPr>
          <p:cNvSpPr txBox="1"/>
          <p:nvPr/>
        </p:nvSpPr>
        <p:spPr>
          <a:xfrm>
            <a:off x="5078921" y="4850661"/>
            <a:ext cx="203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Дочерняя компания «1С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». 100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9BF2E617-FC63-4E6F-90F4-D43BFEC6AE33}"/>
              </a:ext>
            </a:extLst>
          </p:cNvPr>
          <p:cNvSpPr txBox="1">
            <a:spLocks/>
          </p:cNvSpPr>
          <p:nvPr/>
        </p:nvSpPr>
        <p:spPr>
          <a:xfrm>
            <a:off x="7666335" y="4109489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DD3E2B-C83A-412A-8519-840CA7F6D0C6}"/>
              </a:ext>
            </a:extLst>
          </p:cNvPr>
          <p:cNvSpPr txBox="1"/>
          <p:nvPr/>
        </p:nvSpPr>
        <p:spPr>
          <a:xfrm>
            <a:off x="7350485" y="4850661"/>
            <a:ext cx="2325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ТОП 25 в списке крупнейших компаний в области аутсорсинга учетных функций по версии 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«Эксперт»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3E1DE726-6C64-4897-B176-E53D2A605D4D}"/>
              </a:ext>
            </a:extLst>
          </p:cNvPr>
          <p:cNvSpPr txBox="1">
            <a:spLocks/>
          </p:cNvSpPr>
          <p:nvPr/>
        </p:nvSpPr>
        <p:spPr>
          <a:xfrm>
            <a:off x="10074827" y="4109488"/>
            <a:ext cx="1582220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9" indent="-228586" algn="l" defTabSz="91433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06E42E-1F1E-473A-B977-A982C99C7064}"/>
              </a:ext>
            </a:extLst>
          </p:cNvPr>
          <p:cNvSpPr txBox="1"/>
          <p:nvPr/>
        </p:nvSpPr>
        <p:spPr>
          <a:xfrm>
            <a:off x="9718208" y="4850661"/>
            <a:ext cx="22689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Удерживаем ТОП 25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учетным функциям. Занимаем ТОП 100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списке крупнейших консалтинговых компаний по версии 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«Эксперт»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9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584400" y="1503389"/>
            <a:ext cx="5272560" cy="3670920"/>
          </a:xfrm>
          <a:prstGeom prst="rect">
            <a:avLst/>
          </a:prstGeom>
          <a:solidFill>
            <a:srgbClr val="BA2921"/>
          </a:solidFill>
          <a:ln w="12600">
            <a:solidFill>
              <a:srgbClr val="BA29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8280" y="0"/>
            <a:ext cx="3363120" cy="6857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295920" y="2423160"/>
            <a:ext cx="2771280" cy="12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Calibri"/>
              </a:rPr>
              <a:t>ГРУППА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Calibri"/>
              </a:rPr>
              <a:t>КОМПАНИЙ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Calibri"/>
              </a:rPr>
              <a:t>НОРД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595959"/>
                </a:solidFill>
                <a:latin typeface="Formular"/>
              </a:rPr>
              <a:t>Аутсорсинг, которому доверяют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28" name="Рисунок 7"/>
          <p:cNvPicPr/>
          <p:nvPr/>
        </p:nvPicPr>
        <p:blipFill>
          <a:blip r:embed="rId2"/>
          <a:stretch/>
        </p:blipFill>
        <p:spPr>
          <a:xfrm>
            <a:off x="333720" y="6048360"/>
            <a:ext cx="3037680" cy="615600"/>
          </a:xfrm>
          <a:prstGeom prst="rect">
            <a:avLst/>
          </a:prstGeom>
          <a:ln>
            <a:noFill/>
          </a:ln>
        </p:spPr>
      </p:pic>
      <p:sp>
        <p:nvSpPr>
          <p:cNvPr id="130" name="CustomShape 5"/>
          <p:cNvSpPr/>
          <p:nvPr/>
        </p:nvSpPr>
        <p:spPr>
          <a:xfrm>
            <a:off x="6747840" y="2172600"/>
            <a:ext cx="494532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Профессионал в области бухгалтерского и налогового учета.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Более 20 лет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опыта в 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сфере финансов, из них 15 —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в 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области аудита.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Опыт работы с бизнесом в различных отраслях — от производства до IT, от торговли до строительства.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6747840" y="1598400"/>
            <a:ext cx="60937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  <a:ea typeface="Calibri"/>
              </a:rPr>
              <a:t>Татьяна Парфенова - аудитор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2" name="Рисунок 9"/>
          <p:cNvPicPr/>
          <p:nvPr/>
        </p:nvPicPr>
        <p:blipFill>
          <a:blip r:embed="rId3"/>
          <a:stretch/>
        </p:blipFill>
        <p:spPr>
          <a:xfrm>
            <a:off x="11082240" y="157320"/>
            <a:ext cx="716040" cy="7984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r="32309"/>
          <a:stretch/>
        </p:blipFill>
        <p:spPr>
          <a:xfrm>
            <a:off x="4264182" y="1503389"/>
            <a:ext cx="2393479" cy="36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208" y="1222722"/>
            <a:ext cx="8277603" cy="417490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357002" y="2627173"/>
            <a:ext cx="3068039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СЕГОДНЯ </a:t>
            </a:r>
          </a:p>
          <a:p>
            <a:pPr algn="just">
              <a:spcAft>
                <a:spcPts val="800"/>
              </a:spcAft>
            </a:pPr>
            <a:r>
              <a:rPr lang="ru-RU" sz="24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РАССМОТРИМ</a:t>
            </a:r>
            <a:endParaRPr lang="ru-RU" sz="24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021A05-F573-57D2-747C-A88212B9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9" y="6048235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D2D9A-3A22-FCB1-D50D-FBA8BC155E6E}"/>
              </a:ext>
            </a:extLst>
          </p:cNvPr>
          <p:cNvSpPr txBox="1"/>
          <p:nvPr/>
        </p:nvSpPr>
        <p:spPr>
          <a:xfrm>
            <a:off x="3984086" y="1583756"/>
            <a:ext cx="7511845" cy="553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b="1" kern="1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Кому обязательно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ставить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онлайн-кассу и можно ли работать без ее применения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kern="1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Понятие и виды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эквайринга.</a:t>
            </a:r>
          </a:p>
          <a:p>
            <a:endParaRPr lang="ru-RU" b="1" kern="1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kern="1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проверить чек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подлинность.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kern="1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ФНС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ИИ.</a:t>
            </a:r>
          </a:p>
          <a:p>
            <a:endParaRPr lang="ru-RU" b="1" kern="1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kern="1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Калькулятор рисков: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кону для каждой из сторон?</a:t>
            </a:r>
          </a:p>
          <a:p>
            <a:endParaRPr lang="ru-RU" sz="24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b="1" kern="1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617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50334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202221" y="2473919"/>
            <a:ext cx="35437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СТАВИТЬ ОНЛАЙН-КАССУ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D2D9A-3A22-FCB1-D50D-FBA8BC155E6E}"/>
              </a:ext>
            </a:extLst>
          </p:cNvPr>
          <p:cNvSpPr txBox="1"/>
          <p:nvPr/>
        </p:nvSpPr>
        <p:spPr>
          <a:xfrm>
            <a:off x="3857781" y="1514629"/>
            <a:ext cx="797641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Согласно действующей редакции закона «О применении кассовой техники» от 22.05.2003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nalog-nalog.ru/away/?req=doc&amp;base=LAW&amp;n=482724&amp;dst=63&amp;date=30.04.2025&amp;demo=1&amp;utm_source=nalog-nalog&amp;utm_medium=site&amp;utm_content=registration&amp;utm_term=universal__870b7b27f36808edb0079afd116ebb530df778ee&amp;link_text=%E2%84%96&amp;nbsp;54-%D0%A4%D0%97"/>
              </a:rPr>
              <a:t>№ 54-ФЗ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(ст.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1.1, 1.2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Кассовую технику обязаны применять в обязательном порядке все компании и ИП при осуществлении расчетов не только наличными деньгами, но и в безналичном порядке. </a:t>
            </a:r>
          </a:p>
          <a:p>
            <a:pPr lv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ККТ не нужно использовать при безналичных расчетах организаций между собой или с ИП (за исключением расчетов с использованием электронного средства платежа с предъявлением).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предусмотрено п.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ст.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закона 54-ФЗ).</a:t>
            </a:r>
          </a:p>
          <a:p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1" y="1837789"/>
            <a:ext cx="312970" cy="3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50334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11808" y="2473919"/>
            <a:ext cx="3543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D2D9A-3A22-FCB1-D50D-FBA8BC155E6E}"/>
              </a:ext>
            </a:extLst>
          </p:cNvPr>
          <p:cNvSpPr txBox="1"/>
          <p:nvPr/>
        </p:nvSpPr>
        <p:spPr>
          <a:xfrm>
            <a:off x="4038607" y="1624725"/>
            <a:ext cx="797641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применение онлайн-касс в 2025 году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1 июля 2019 г. ККТ обязаны использовать все продавцы, если иное не предусмотрено законом № 54-ФЗ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Неприменение ККТ — административная ответственность: штрафы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юрлиц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должностных лиц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ФНС вправе проводить проверки соблюдения кассового законодательства без предупреждения.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90" y="1935444"/>
            <a:ext cx="312970" cy="312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202221" y="2473919"/>
            <a:ext cx="35437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СТАВИТЬ ОНЛАЙН-КАССУ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7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4CE4-4CE8-DB34-4E10-B717C20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50334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9D178-6A1E-0AD6-6E00-40595C177B23}"/>
              </a:ext>
            </a:extLst>
          </p:cNvPr>
          <p:cNvSpPr txBox="1"/>
          <p:nvPr/>
        </p:nvSpPr>
        <p:spPr>
          <a:xfrm>
            <a:off x="111808" y="2473919"/>
            <a:ext cx="35437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НАДО СТАВИТЬ ОНЛАЙН-КАССУ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391D4C4C-EC3E-C1B1-43E7-C70F4A2C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D2D9A-3A22-FCB1-D50D-FBA8BC155E6E}"/>
              </a:ext>
            </a:extLst>
          </p:cNvPr>
          <p:cNvSpPr txBox="1"/>
          <p:nvPr/>
        </p:nvSpPr>
        <p:spPr>
          <a:xfrm>
            <a:off x="3840025" y="1615099"/>
            <a:ext cx="797641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Послабление при первом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нарушении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 первичное нарушение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подпадающее под ч. 2, 4, 6 ст. 14.5 КоАП РФ, возможна замена штрафа на предупреждение (ч. 1 ст. 4.1.1 КоАП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Условие: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совершено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впервые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(письмо ФНС России от 11.12.2024 № АБ-4-20/14038@).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5467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Nord">
      <a:dk1>
        <a:sysClr val="windowText" lastClr="000000"/>
      </a:dk1>
      <a:lt1>
        <a:srgbClr val="F5F5F5"/>
      </a:lt1>
      <a:dk2>
        <a:srgbClr val="424A4D"/>
      </a:dk2>
      <a:lt2>
        <a:srgbClr val="FFFFFF"/>
      </a:lt2>
      <a:accent1>
        <a:srgbClr val="BA2921"/>
      </a:accent1>
      <a:accent2>
        <a:srgbClr val="5F2826"/>
      </a:accent2>
      <a:accent3>
        <a:srgbClr val="694B71"/>
      </a:accent3>
      <a:accent4>
        <a:srgbClr val="D0AAD0"/>
      </a:accent4>
      <a:accent5>
        <a:srgbClr val="798689"/>
      </a:accent5>
      <a:accent6>
        <a:srgbClr val="E74741"/>
      </a:accent6>
      <a:hlink>
        <a:srgbClr val="BA2921"/>
      </a:hlink>
      <a:folHlink>
        <a:srgbClr val="5F2826"/>
      </a:folHlink>
    </a:clrScheme>
    <a:fontScheme name="Nord">
      <a:majorFont>
        <a:latin typeface="Formular Bold"/>
        <a:ea typeface=""/>
        <a:cs typeface=""/>
      </a:majorFont>
      <a:minorFont>
        <a:latin typeface="Form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НОРД_АУТСОРСИНГ_презентация_ver.pptx" id="{2DA22FB9-7829-4069-A3A4-7918D61A93FE}" vid="{FCEC1F93-6DDB-4AEF-BAE8-1EB89B8177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6856</TotalTime>
  <Words>1822</Words>
  <Application>Microsoft Office PowerPoint</Application>
  <PresentationFormat>Широкоэкранный</PresentationFormat>
  <Paragraphs>479</Paragraphs>
  <Slides>32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DejaVu Sans</vt:lpstr>
      <vt:lpstr>Formular</vt:lpstr>
      <vt:lpstr>Formular Bold</vt:lpstr>
      <vt:lpstr>OpenSans</vt:lpstr>
      <vt:lpstr>Times New Roman</vt:lpstr>
      <vt:lpstr>Wingdings 2</vt:lpstr>
      <vt:lpstr>HDOfficeLightV0</vt:lpstr>
      <vt:lpstr>Норд Аутсорсинг</vt:lpstr>
      <vt:lpstr>Презентация PowerPoint</vt:lpstr>
      <vt:lpstr>Презентация PowerPoint</vt:lpstr>
      <vt:lpstr>Наши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НОРД АУТСОРСИНГ</dc:title>
  <dc:creator>Rusl2000</dc:creator>
  <cp:lastModifiedBy>Алина</cp:lastModifiedBy>
  <cp:revision>478</cp:revision>
  <dcterms:created xsi:type="dcterms:W3CDTF">2017-11-20T12:31:46Z</dcterms:created>
  <dcterms:modified xsi:type="dcterms:W3CDTF">2025-11-26T15:03:38Z</dcterms:modified>
</cp:coreProperties>
</file>